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3CD9E3-C87F-4FFB-AB1C-2969BF8B10B4}">
  <a:tblStyle styleId="{0A3CD9E3-C87F-4FFB-AB1C-2969BF8B10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2734b47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62734b47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2734b47e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62734b47e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Walmart: 4% of all walmart returns</a:t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338aad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338aad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Blank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Slide Title">
  <p:cSld name="Images and Slide 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page Image3_Buy Direct.jpg" id="69" name="Google Shape;69;p11"/>
          <p:cNvPicPr preferRelativeResize="0"/>
          <p:nvPr/>
        </p:nvPicPr>
        <p:blipFill rotWithShape="1">
          <a:blip r:embed="rId2">
            <a:alphaModFix/>
          </a:blip>
          <a:srcRect b="0" l="0" r="25311" t="0"/>
          <a:stretch/>
        </p:blipFill>
        <p:spPr>
          <a:xfrm>
            <a:off x="681100" y="1390050"/>
            <a:ext cx="2113262" cy="188629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pic>
        <p:nvPicPr>
          <p:cNvPr descr="B2B Enterprise_Inside Page.jpg" id="77" name="Google Shape;77;p11"/>
          <p:cNvPicPr preferRelativeResize="0"/>
          <p:nvPr/>
        </p:nvPicPr>
        <p:blipFill rotWithShape="1">
          <a:blip r:embed="rId3">
            <a:alphaModFix/>
          </a:blip>
          <a:srcRect b="0" l="12818" r="12818" t="0"/>
          <a:stretch/>
        </p:blipFill>
        <p:spPr>
          <a:xfrm>
            <a:off x="3065808" y="1390050"/>
            <a:ext cx="2113265" cy="1886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-Stock_Sell_Small Business.jpg" id="78" name="Google Shape;78;p11"/>
          <p:cNvPicPr preferRelativeResize="0"/>
          <p:nvPr/>
        </p:nvPicPr>
        <p:blipFill rotWithShape="1">
          <a:blip r:embed="rId4">
            <a:alphaModFix/>
          </a:blip>
          <a:srcRect b="0" l="12652" r="12659" t="0"/>
          <a:stretch/>
        </p:blipFill>
        <p:spPr>
          <a:xfrm>
            <a:off x="5450516" y="1390050"/>
            <a:ext cx="2113263" cy="188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116114" y="3999584"/>
            <a:ext cx="267824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 Keep image all the same shape and size for consistency.  Try to limit images to 3-4 for better look.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/>
          <p:nvPr/>
        </p:nvSpPr>
        <p:spPr>
          <a:xfrm>
            <a:off x="194450" y="223625"/>
            <a:ext cx="8780100" cy="4509000"/>
          </a:xfrm>
          <a:prstGeom prst="rect">
            <a:avLst/>
          </a:prstGeom>
          <a:solidFill>
            <a:srgbClr val="FB84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839700" y="2292075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IDEA TITLE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1158600" y="2981026"/>
            <a:ext cx="6826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some supporting body copy here. Short, then talk to it.</a:t>
            </a:r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900" y="1401900"/>
            <a:ext cx="8382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 2">
  <p:cSld name="Big Idea 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04175" y="213900"/>
            <a:ext cx="8741100" cy="4518600"/>
          </a:xfrm>
          <a:prstGeom prst="rect">
            <a:avLst/>
          </a:prstGeom>
          <a:solidFill>
            <a:srgbClr val="9AC4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39700" y="12400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IDEA TITLE II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1158600" y="1929001"/>
            <a:ext cx="6826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some supporting body copy here. Short, then talk to it.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197063" y="3451623"/>
            <a:ext cx="1461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LABEL HERE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3841050" y="3451623"/>
            <a:ext cx="1461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LABEL HERE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5485013" y="3451623"/>
            <a:ext cx="1461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LABEL HERE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726" y="2710461"/>
            <a:ext cx="738590" cy="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2774" y="2710461"/>
            <a:ext cx="738590" cy="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6836" y="2710461"/>
            <a:ext cx="738590" cy="7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243075" y="213900"/>
            <a:ext cx="8721600" cy="4518900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720450" y="1634700"/>
            <a:ext cx="3703200" cy="1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“Use this for a quote to emphasize a big idea or a main point of discussion. It is also great for testimonials content.”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B-Stock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White">
  <p:cSld name="Images Whit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page Image3_Buy Direct.jpg" id="106" name="Google Shape;106;p15"/>
          <p:cNvPicPr preferRelativeResize="0"/>
          <p:nvPr/>
        </p:nvPicPr>
        <p:blipFill rotWithShape="1">
          <a:blip r:embed="rId2">
            <a:alphaModFix/>
          </a:blip>
          <a:srcRect b="0" l="0" r="25311" t="0"/>
          <a:stretch/>
        </p:blipFill>
        <p:spPr>
          <a:xfrm>
            <a:off x="681100" y="1390050"/>
            <a:ext cx="2113262" cy="188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pic>
        <p:nvPicPr>
          <p:cNvPr descr="B2B Enterprise_Inside Page.jpg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12818" r="12818" t="0"/>
          <a:stretch/>
        </p:blipFill>
        <p:spPr>
          <a:xfrm>
            <a:off x="3065808" y="1390050"/>
            <a:ext cx="2113265" cy="1886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-Stock_Sell_Small Business.jpg"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12652" r="12659" t="0"/>
          <a:stretch/>
        </p:blipFill>
        <p:spPr>
          <a:xfrm>
            <a:off x="5450516" y="1390050"/>
            <a:ext cx="2113263" cy="188629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123032" y="4009154"/>
            <a:ext cx="262057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NOTE:  Use white background when you mages have white borders that should not be seen or if images look better.</a:t>
            </a: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1">
  <p:cSld name="Table 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569650" y="1141250"/>
            <a:ext cx="4116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Short description if necessary.</a:t>
            </a:r>
            <a:endParaRPr/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645850" y="184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{0A3CD9E3-C87F-4FFB-AB1C-2969BF8B10B4}</a:tableStyleId>
              </a:tblPr>
              <a:tblGrid>
                <a:gridCol w="1143925"/>
                <a:gridCol w="1143925"/>
                <a:gridCol w="1143925"/>
                <a:gridCol w="1143925"/>
                <a:gridCol w="1143925"/>
              </a:tblGrid>
              <a:tr h="25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94D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94D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94D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94D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94D99"/>
                    </a:solidFill>
                  </a:tcPr>
                </a:tc>
              </a:tr>
              <a:tr h="25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Google Shape;122;p16"/>
          <p:cNvGraphicFramePr/>
          <p:nvPr/>
        </p:nvGraphicFramePr>
        <p:xfrm>
          <a:off x="645850" y="33878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{0A3CD9E3-C87F-4FFB-AB1C-2969BF8B10B4}</a:tableStyleId>
              </a:tblPr>
              <a:tblGrid>
                <a:gridCol w="1141575"/>
                <a:gridCol w="1141575"/>
                <a:gridCol w="1141575"/>
                <a:gridCol w="1141575"/>
                <a:gridCol w="1141575"/>
              </a:tblGrid>
              <a:tr h="25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840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840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840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840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</a:rPr>
                        <a:t>Header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840B"/>
                    </a:solidFill>
                  </a:tcPr>
                </a:tc>
              </a:tr>
              <a:tr h="25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Item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16"/>
          <p:cNvSpPr/>
          <p:nvPr/>
        </p:nvSpPr>
        <p:spPr>
          <a:xfrm>
            <a:off x="6466113" y="137586"/>
            <a:ext cx="256902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NOTE: Try to always stick to B-Stock’s primary color palette when using colors for tables, charts or graphs.</a:t>
            </a: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2">
  <p:cSld name="Table 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pic>
        <p:nvPicPr>
          <p:cNvPr id="128" name="Google Shape;128;p17" title="Chart"/>
          <p:cNvPicPr preferRelativeResize="0"/>
          <p:nvPr/>
        </p:nvPicPr>
        <p:blipFill rotWithShape="1">
          <a:blip r:embed="rId2">
            <a:alphaModFix/>
          </a:blip>
          <a:srcRect b="0" l="0" r="0" t="9690"/>
          <a:stretch/>
        </p:blipFill>
        <p:spPr>
          <a:xfrm>
            <a:off x="451725" y="1511326"/>
            <a:ext cx="5777576" cy="32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6229300" y="1421175"/>
            <a:ext cx="25428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Description about the graph/chart being displayed. Again, short and simple. Talk about it. 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6680976" y="126331"/>
            <a:ext cx="239771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NOTE: Try to always stick to B-Stock’s primary color palette when using colors for tables, charts or graphs.</a:t>
            </a: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3">
  <p:cSld name="Table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pic>
        <p:nvPicPr>
          <p:cNvPr id="135" name="Google Shape;135;p18" title="Chart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075" y="1478900"/>
            <a:ext cx="5449925" cy="33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381700" y="1573575"/>
            <a:ext cx="25428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Description about the graph/chart being displayed. Again, short and simple. Talk about it. 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6603778" y="96817"/>
            <a:ext cx="254022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NOTE: Try to always stick to B-Stock’s primary color palette when using colors for tables, charts or graphs.</a:t>
            </a: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590526" y="1891820"/>
            <a:ext cx="567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3365127" y="2853857"/>
            <a:ext cx="2122298" cy="61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ogo">
  <p:cSld name="Blank with Log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Text">
  <p:cSld name="Title with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6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sp>
        <p:nvSpPr>
          <p:cNvPr id="23" name="Google Shape;23;p6"/>
          <p:cNvSpPr txBox="1"/>
          <p:nvPr/>
        </p:nvSpPr>
        <p:spPr>
          <a:xfrm>
            <a:off x="569650" y="1141250"/>
            <a:ext cx="4116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Add body text here. Be short and sweet as people won’t read presentation, they listen to them! Images can have great impact. </a:t>
            </a:r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tty slide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page Image3_Buy Direct.jpg" id="27" name="Google Shape;27;p7"/>
          <p:cNvPicPr preferRelativeResize="0"/>
          <p:nvPr/>
        </p:nvPicPr>
        <p:blipFill rotWithShape="1">
          <a:blip r:embed="rId2">
            <a:alphaModFix/>
          </a:blip>
          <a:srcRect b="3195" l="-6" r="37516" t="3074"/>
          <a:stretch/>
        </p:blipFill>
        <p:spPr>
          <a:xfrm>
            <a:off x="8107734" y="-5"/>
            <a:ext cx="1037820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7"/>
          <p:cNvPicPr preferRelativeResize="0"/>
          <p:nvPr/>
        </p:nvPicPr>
        <p:blipFill rotWithShape="1">
          <a:blip r:embed="rId3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86B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-Stock_Sell_Small Business.jpg" id="30" name="Google Shape;30;p7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7070025" y="1037700"/>
            <a:ext cx="2084472" cy="20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7070023" y="2084464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8107725" y="0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sp>
        <p:nvSpPr>
          <p:cNvPr id="47" name="Google Shape;47;p8"/>
          <p:cNvSpPr txBox="1"/>
          <p:nvPr/>
        </p:nvSpPr>
        <p:spPr>
          <a:xfrm>
            <a:off x="569650" y="1141250"/>
            <a:ext cx="4116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Add body text here. Be short and sweet as people won’t read presentation, they listen to them! Images can have great impact. </a:t>
            </a:r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569650" y="2401350"/>
            <a:ext cx="41160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You can list stuff too 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94D99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Add bullet points 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94D99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Add items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94D99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E2954"/>
                </a:solidFill>
                <a:latin typeface="Arial"/>
                <a:ea typeface="Arial"/>
                <a:cs typeface="Arial"/>
                <a:sym typeface="Arial"/>
              </a:rPr>
              <a:t>Voila!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E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">
  <p:cSld name="Title P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5427" y="500"/>
            <a:ext cx="9219428" cy="61468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/>
          <p:nvPr/>
        </p:nvSpPr>
        <p:spPr>
          <a:xfrm>
            <a:off x="483475" y="3514950"/>
            <a:ext cx="3347400" cy="823800"/>
          </a:xfrm>
          <a:prstGeom prst="rect">
            <a:avLst/>
          </a:prstGeom>
          <a:solidFill>
            <a:srgbClr val="FB84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579300" y="3569400"/>
            <a:ext cx="3057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Blue">
  <p:cSld name="Bullets Blu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33247" l="0" r="0" t="27688"/>
          <a:stretch/>
        </p:blipFill>
        <p:spPr>
          <a:xfrm>
            <a:off x="8147025" y="4804174"/>
            <a:ext cx="876671" cy="2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0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Title Here</a:t>
            </a:r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569650" y="1141250"/>
            <a:ext cx="4116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body text here. Be short and sweet as people won’t read presentation, they listen to them! Images can have great impact. </a:t>
            </a: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569650" y="2401350"/>
            <a:ext cx="41160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list stuff too 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bullet points 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items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Voila!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69791" y="4009154"/>
            <a:ext cx="265606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Use images that can help understand the message or idea that being communicated.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294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685800" y="2348325"/>
            <a:ext cx="567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Goes Here</a:t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33247" l="0" r="0" t="27688"/>
          <a:stretch/>
        </p:blipFill>
        <p:spPr>
          <a:xfrm>
            <a:off x="661800" y="839525"/>
            <a:ext cx="3159998" cy="91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85800" y="31615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Date: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427" y="500"/>
            <a:ext cx="9219428" cy="6146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066950" y="2362500"/>
            <a:ext cx="70101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E-Commerce: </a:t>
            </a:r>
            <a:r>
              <a:rPr b="1" lang="en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What Matters Most ?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33244" l="0" r="0" t="27689"/>
          <a:stretch/>
        </p:blipFill>
        <p:spPr>
          <a:xfrm>
            <a:off x="2811775" y="822375"/>
            <a:ext cx="3160000" cy="91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2012800" y="4935950"/>
            <a:ext cx="5520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by: Sean Lane and Casey Hill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75" y="1080100"/>
            <a:ext cx="5521150" cy="32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599100" y="66875"/>
            <a:ext cx="7464600" cy="74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lang="en" sz="3600">
                <a:latin typeface="Impact"/>
                <a:ea typeface="Impact"/>
                <a:cs typeface="Impact"/>
                <a:sym typeface="Impact"/>
              </a:rPr>
              <a:t>How B-Stock Works</a:t>
            </a:r>
            <a:endParaRPr b="1"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t/>
            </a:r>
            <a:endParaRPr b="1" sz="36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599100" y="66875"/>
            <a:ext cx="7464600" cy="74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lang="en" sz="3600">
                <a:latin typeface="Impact"/>
                <a:ea typeface="Impact"/>
                <a:cs typeface="Impact"/>
                <a:sym typeface="Impact"/>
              </a:rPr>
              <a:t>How B-Stock Works</a:t>
            </a:r>
            <a:endParaRPr b="1"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t/>
            </a:r>
            <a:endParaRPr b="1" sz="3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63" y="968825"/>
            <a:ext cx="5845073" cy="32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194450" y="223625"/>
            <a:ext cx="8780100" cy="4509000"/>
          </a:xfrm>
          <a:prstGeom prst="rect">
            <a:avLst/>
          </a:prstGeom>
          <a:solidFill>
            <a:srgbClr val="FB84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925425" y="423275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What Matters Most ? (New vs. Legacy)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244325" y="1926900"/>
            <a:ext cx="68268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Current e-commerce sites can sometimes focus on the wrong data, giving their leadership and company a sense that REGISTERED USERS will be the driving force of marketplace health. Our hypothesis  is that User Recency is the true driving force of a </a:t>
            </a: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marketplace</a:t>
            </a: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business - Essentially, your total user count doesn’t matter, it’s your frequent users that will be the “north star” from which your business can rely on growth.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 Image3_Buy Direct.jpg" id="185" name="Google Shape;185;p24"/>
          <p:cNvPicPr preferRelativeResize="0"/>
          <p:nvPr/>
        </p:nvPicPr>
        <p:blipFill rotWithShape="1">
          <a:blip r:embed="rId3">
            <a:alphaModFix/>
          </a:blip>
          <a:srcRect b="3195" l="-6" r="37516" t="3074"/>
          <a:stretch/>
        </p:blipFill>
        <p:spPr>
          <a:xfrm>
            <a:off x="8107734" y="-5"/>
            <a:ext cx="1037820" cy="103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86B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-Stock_Sell_Small Business.jpg"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7070025" y="1037700"/>
            <a:ext cx="2084472" cy="20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7070023" y="2084464"/>
            <a:ext cx="1037700" cy="1037700"/>
          </a:xfrm>
          <a:prstGeom prst="rect">
            <a:avLst/>
          </a:prstGeom>
          <a:solidFill>
            <a:srgbClr val="FB840B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8107725" y="0"/>
            <a:ext cx="1037700" cy="1037700"/>
          </a:xfrm>
          <a:prstGeom prst="rect">
            <a:avLst/>
          </a:prstGeom>
          <a:solidFill>
            <a:srgbClr val="294D99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408000" y="125538"/>
            <a:ext cx="538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ETL</a:t>
            </a:r>
            <a:endParaRPr sz="7200"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598700" y="4764650"/>
            <a:ext cx="3002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Aggregate data for all brand new users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2513" y="2427013"/>
            <a:ext cx="5254475" cy="24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343100" y="1409925"/>
            <a:ext cx="64155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4D99"/>
              </a:buClr>
              <a:buSzPts val="1400"/>
              <a:buFont typeface="Impact"/>
              <a:buChar char="-"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Using B-Stock’s existing MySQL Database, we extracted monthly data on the amount of approved users, bids created, and auctions won for our marketplaces. 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4D99"/>
              </a:buClr>
              <a:buSzPts val="1400"/>
              <a:buFont typeface="Impact"/>
              <a:buChar char="-"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The data is  in monthly steps during 2018.. 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 Image3_Buy Direct.jpg" id="201" name="Google Shape;201;p25"/>
          <p:cNvPicPr preferRelativeResize="0"/>
          <p:nvPr/>
        </p:nvPicPr>
        <p:blipFill rotWithShape="1">
          <a:blip r:embed="rId3">
            <a:alphaModFix/>
          </a:blip>
          <a:srcRect b="3196" l="-6" r="37517" t="3074"/>
          <a:stretch/>
        </p:blipFill>
        <p:spPr>
          <a:xfrm>
            <a:off x="8107734" y="-5"/>
            <a:ext cx="1037819" cy="10378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86B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-Stock_Sell_Small Business.jpg" id="203" name="Google Shape;203;p25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7070023" y="2084464"/>
            <a:ext cx="1037700" cy="1037700"/>
          </a:xfrm>
          <a:prstGeom prst="rect">
            <a:avLst/>
          </a:prstGeom>
          <a:solidFill>
            <a:srgbClr val="FB840B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294D99">
              <a:alpha val="8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8107725" y="0"/>
            <a:ext cx="1037700" cy="1037700"/>
          </a:xfrm>
          <a:prstGeom prst="rect">
            <a:avLst/>
          </a:prstGeom>
          <a:solidFill>
            <a:srgbClr val="294D99">
              <a:alpha val="8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408000" y="145163"/>
            <a:ext cx="538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ETL</a:t>
            </a:r>
            <a:endParaRPr sz="7200"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141625" y="1179000"/>
            <a:ext cx="37209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4D99"/>
              </a:buClr>
              <a:buSzPts val="1400"/>
              <a:buFont typeface="Impact"/>
              <a:buChar char="-"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Once extracted for </a:t>
            </a: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aggregate </a:t>
            </a: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, we used the same code to pull data for the </a:t>
            </a: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individual</a:t>
            </a: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 bidders  of the sites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4D99"/>
              </a:buClr>
              <a:buSzPts val="1400"/>
              <a:buFont typeface="Impact"/>
              <a:buChar char="-"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We also pulled total data numbers for our sites to compare to the timeframe..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4D99"/>
              </a:buClr>
              <a:buSzPts val="1400"/>
              <a:buFont typeface="Impact"/>
              <a:buChar char="-"/>
            </a:pPr>
            <a:r>
              <a:rPr lang="en">
                <a:solidFill>
                  <a:srgbClr val="294D99"/>
                </a:solidFill>
                <a:latin typeface="Impact"/>
                <a:ea typeface="Impact"/>
                <a:cs typeface="Impact"/>
                <a:sym typeface="Impact"/>
              </a:rPr>
              <a:t>Data was then saved into csv files for loading into our visualizations.</a:t>
            </a:r>
            <a:endParaRPr>
              <a:solidFill>
                <a:srgbClr val="294D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675" y="2237775"/>
            <a:ext cx="4049049" cy="27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201450" y="312450"/>
            <a:ext cx="8741100" cy="4518600"/>
          </a:xfrm>
          <a:prstGeom prst="rect">
            <a:avLst/>
          </a:prstGeom>
          <a:solidFill>
            <a:srgbClr val="9AC4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989000" y="486600"/>
            <a:ext cx="5166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The Marketplaces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672350" y="1192575"/>
            <a:ext cx="7778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Costco: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Marketplace Contents: Mixed Lots, Apparel and Electronics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Other Stats: 2nd largest Marketplace on B-Stock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		Sales are private- You can’t view auctions unless an approved buyer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672350" y="2513600"/>
            <a:ext cx="72615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Walmart: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Marketplace Contents: Mixed Lots, Apparel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Other Stats: Only the Walmart.com Returns processed through B-Stock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672350" y="3564200"/>
            <a:ext cx="72615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Gamestop: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Marketplace Contents: Electronics, Mobile Devices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Other Stats: Mobile phones account for a majority of B-Stock Sales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 rot="10800000">
            <a:off x="8107723" y="306810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7"/>
          <p:cNvSpPr/>
          <p:nvPr/>
        </p:nvSpPr>
        <p:spPr>
          <a:xfrm rot="10800000">
            <a:off x="7070324" y="4105789"/>
            <a:ext cx="1037700" cy="1037700"/>
          </a:xfrm>
          <a:prstGeom prst="rect">
            <a:avLst/>
          </a:prstGeom>
          <a:solidFill>
            <a:srgbClr val="FB840B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/>
          <p:nvPr/>
        </p:nvSpPr>
        <p:spPr>
          <a:xfrm rot="10800000">
            <a:off x="6552750" y="46247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/>
          <p:nvPr/>
        </p:nvSpPr>
        <p:spPr>
          <a:xfrm rot="10800000">
            <a:off x="8107723" y="4105806"/>
            <a:ext cx="1037700" cy="1037700"/>
          </a:xfrm>
          <a:prstGeom prst="rect">
            <a:avLst/>
          </a:prstGeom>
          <a:solidFill>
            <a:srgbClr val="294D99">
              <a:alpha val="8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/>
          <p:nvPr/>
        </p:nvSpPr>
        <p:spPr>
          <a:xfrm rot="10800000">
            <a:off x="8107725" y="3068091"/>
            <a:ext cx="518700" cy="518700"/>
          </a:xfrm>
          <a:prstGeom prst="rect">
            <a:avLst/>
          </a:prstGeom>
          <a:solidFill>
            <a:srgbClr val="0E2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 rot="10800000">
            <a:off x="8626725" y="2549391"/>
            <a:ext cx="518700" cy="518700"/>
          </a:xfrm>
          <a:prstGeom prst="rect">
            <a:avLst/>
          </a:prstGeom>
          <a:solidFill>
            <a:srgbClr val="F5AD28">
              <a:alpha val="9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569650" y="5227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1158600" y="1474025"/>
            <a:ext cx="68268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New Buyers: Larger Revenue per person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Old Buyers: Disproportionately higher total revenue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Newer Buyers Bring More Buying Power - MORE MONEY!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Nurture your new buyers to continue to buy at their current levels or upgrade - You have a great opportunity to upgrade your “old” buyer cohort with these new high revenue customers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/>
        </p:nvSpPr>
        <p:spPr>
          <a:xfrm>
            <a:off x="839700" y="1870450"/>
            <a:ext cx="7464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954"/>
              </a:buClr>
              <a:buSzPts val="30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Questions?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